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93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C2B513-ED7D-4799-B967-A49852FCEF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17776C-4FF0-4292-B558-6DAB88E7EDA3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pPr algn="l"/>
          <a:r>
            <a:rPr lang="ru-RU" sz="3200" dirty="0">
              <a:latin typeface="Gabriola" panose="04040605051002020D02" pitchFamily="82" charset="0"/>
            </a:rPr>
            <a:t>Механическое чтение без понимания</a:t>
          </a:r>
        </a:p>
      </dgm:t>
    </dgm:pt>
    <dgm:pt modelId="{9FB3206D-EB4B-4255-8550-C0753609EBF9}" type="parTrans" cxnId="{E42EDA79-6467-4D8D-818D-A33EFDB49959}">
      <dgm:prSet/>
      <dgm:spPr/>
      <dgm:t>
        <a:bodyPr/>
        <a:lstStyle/>
        <a:p>
          <a:pPr algn="l"/>
          <a:endParaRPr lang="ru-RU" sz="3600">
            <a:latin typeface="Gabriola" panose="04040605051002020D02" pitchFamily="82" charset="0"/>
          </a:endParaRPr>
        </a:p>
      </dgm:t>
    </dgm:pt>
    <dgm:pt modelId="{AC0AD31F-E891-4C0E-98E7-389EEAFE588A}" type="sibTrans" cxnId="{E42EDA79-6467-4D8D-818D-A33EFDB49959}">
      <dgm:prSet/>
      <dgm:spPr/>
      <dgm:t>
        <a:bodyPr/>
        <a:lstStyle/>
        <a:p>
          <a:pPr algn="l"/>
          <a:endParaRPr lang="ru-RU" sz="3600">
            <a:latin typeface="Gabriola" panose="04040605051002020D02" pitchFamily="82" charset="0"/>
          </a:endParaRPr>
        </a:p>
      </dgm:t>
    </dgm:pt>
    <dgm:pt modelId="{D66A9771-AEAC-479C-9BAB-CD660634C96B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pPr algn="l"/>
          <a:r>
            <a:rPr lang="ru-RU" sz="3200" dirty="0">
              <a:latin typeface="Gabriola" panose="04040605051002020D02" pitchFamily="82" charset="0"/>
            </a:rPr>
            <a:t>Данные исследований PIRLS/PISA</a:t>
          </a:r>
        </a:p>
      </dgm:t>
    </dgm:pt>
    <dgm:pt modelId="{809EE6B2-ACF2-4A5A-B4B7-1F6250C1BD59}" type="parTrans" cxnId="{E7721E5D-872D-4069-AE4E-A32F348AAAD3}">
      <dgm:prSet/>
      <dgm:spPr/>
      <dgm:t>
        <a:bodyPr/>
        <a:lstStyle/>
        <a:p>
          <a:pPr algn="l"/>
          <a:endParaRPr lang="ru-RU" sz="3600">
            <a:latin typeface="Gabriola" panose="04040605051002020D02" pitchFamily="82" charset="0"/>
          </a:endParaRPr>
        </a:p>
      </dgm:t>
    </dgm:pt>
    <dgm:pt modelId="{BC2BC793-692A-4F28-BA7D-64829C3FF81D}" type="sibTrans" cxnId="{E7721E5D-872D-4069-AE4E-A32F348AAAD3}">
      <dgm:prSet/>
      <dgm:spPr/>
      <dgm:t>
        <a:bodyPr/>
        <a:lstStyle/>
        <a:p>
          <a:pPr algn="l"/>
          <a:endParaRPr lang="ru-RU" sz="3600">
            <a:latin typeface="Gabriola" panose="04040605051002020D02" pitchFamily="82" charset="0"/>
          </a:endParaRPr>
        </a:p>
      </dgm:t>
    </dgm:pt>
    <dgm:pt modelId="{E13DB379-A0AB-4243-95F9-33F733306DC4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pPr algn="l"/>
          <a:r>
            <a:rPr lang="ru-RU" sz="3200" dirty="0">
              <a:latin typeface="Gabriola" panose="04040605051002020D02" pitchFamily="82" charset="0"/>
            </a:rPr>
            <a:t>Читательская грамотность = способность понимать, использовать, оценивать и размышлять</a:t>
          </a:r>
        </a:p>
      </dgm:t>
    </dgm:pt>
    <dgm:pt modelId="{2E4AAF1F-F84E-4F8E-AFBE-9E7446EC0622}" type="parTrans" cxnId="{30939013-8B15-429E-8D99-A3BEB977C12B}">
      <dgm:prSet/>
      <dgm:spPr/>
      <dgm:t>
        <a:bodyPr/>
        <a:lstStyle/>
        <a:p>
          <a:pPr algn="l"/>
          <a:endParaRPr lang="ru-RU" sz="3600">
            <a:latin typeface="Gabriola" panose="04040605051002020D02" pitchFamily="82" charset="0"/>
          </a:endParaRPr>
        </a:p>
      </dgm:t>
    </dgm:pt>
    <dgm:pt modelId="{7BA128C1-1F83-43E1-90C4-A68FFD6D5E1A}" type="sibTrans" cxnId="{30939013-8B15-429E-8D99-A3BEB977C12B}">
      <dgm:prSet/>
      <dgm:spPr/>
      <dgm:t>
        <a:bodyPr/>
        <a:lstStyle/>
        <a:p>
          <a:pPr algn="l"/>
          <a:endParaRPr lang="ru-RU" sz="3600">
            <a:latin typeface="Gabriola" panose="04040605051002020D02" pitchFamily="82" charset="0"/>
          </a:endParaRPr>
        </a:p>
      </dgm:t>
    </dgm:pt>
    <dgm:pt modelId="{99212730-61D5-45A3-9F96-5797D40FA095}" type="pres">
      <dgm:prSet presAssocID="{CEC2B513-ED7D-4799-B967-A49852FCEF86}" presName="linear" presStyleCnt="0">
        <dgm:presLayoutVars>
          <dgm:animLvl val="lvl"/>
          <dgm:resizeHandles val="exact"/>
        </dgm:presLayoutVars>
      </dgm:prSet>
      <dgm:spPr/>
    </dgm:pt>
    <dgm:pt modelId="{0A8C6D9C-F448-4D0C-B511-6EC662A5369C}" type="pres">
      <dgm:prSet presAssocID="{9A17776C-4FF0-4292-B558-6DAB88E7EDA3}" presName="parentText" presStyleLbl="node1" presStyleIdx="0" presStyleCnt="3" custScaleY="54520">
        <dgm:presLayoutVars>
          <dgm:chMax val="0"/>
          <dgm:bulletEnabled val="1"/>
        </dgm:presLayoutVars>
      </dgm:prSet>
      <dgm:spPr/>
    </dgm:pt>
    <dgm:pt modelId="{DD1030DF-EAF5-42CA-84DC-DA2E68202626}" type="pres">
      <dgm:prSet presAssocID="{AC0AD31F-E891-4C0E-98E7-389EEAFE588A}" presName="spacer" presStyleCnt="0"/>
      <dgm:spPr/>
    </dgm:pt>
    <dgm:pt modelId="{9DE4D82E-98F3-404D-AABC-707B4ED55EE3}" type="pres">
      <dgm:prSet presAssocID="{D66A9771-AEAC-479C-9BAB-CD660634C96B}" presName="parentText" presStyleLbl="node1" presStyleIdx="1" presStyleCnt="3" custScaleY="63357">
        <dgm:presLayoutVars>
          <dgm:chMax val="0"/>
          <dgm:bulletEnabled val="1"/>
        </dgm:presLayoutVars>
      </dgm:prSet>
      <dgm:spPr/>
    </dgm:pt>
    <dgm:pt modelId="{4E4E3D4F-D34B-42DB-B9D6-A9F0E77C3880}" type="pres">
      <dgm:prSet presAssocID="{BC2BC793-692A-4F28-BA7D-64829C3FF81D}" presName="spacer" presStyleCnt="0"/>
      <dgm:spPr/>
    </dgm:pt>
    <dgm:pt modelId="{CEF95CE8-4A28-4FFB-BB63-C0F6228D34A7}" type="pres">
      <dgm:prSet presAssocID="{E13DB379-A0AB-4243-95F9-33F733306DC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B27FE09-D0BF-447A-A6DB-0A5F19ADCBC8}" type="presOf" srcId="{E13DB379-A0AB-4243-95F9-33F733306DC4}" destId="{CEF95CE8-4A28-4FFB-BB63-C0F6228D34A7}" srcOrd="0" destOrd="0" presId="urn:microsoft.com/office/officeart/2005/8/layout/vList2"/>
    <dgm:cxn modelId="{30939013-8B15-429E-8D99-A3BEB977C12B}" srcId="{CEC2B513-ED7D-4799-B967-A49852FCEF86}" destId="{E13DB379-A0AB-4243-95F9-33F733306DC4}" srcOrd="2" destOrd="0" parTransId="{2E4AAF1F-F84E-4F8E-AFBE-9E7446EC0622}" sibTransId="{7BA128C1-1F83-43E1-90C4-A68FFD6D5E1A}"/>
    <dgm:cxn modelId="{E7721E5D-872D-4069-AE4E-A32F348AAAD3}" srcId="{CEC2B513-ED7D-4799-B967-A49852FCEF86}" destId="{D66A9771-AEAC-479C-9BAB-CD660634C96B}" srcOrd="1" destOrd="0" parTransId="{809EE6B2-ACF2-4A5A-B4B7-1F6250C1BD59}" sibTransId="{BC2BC793-692A-4F28-BA7D-64829C3FF81D}"/>
    <dgm:cxn modelId="{C454074D-31CB-45F1-A394-34F4DF0A21F2}" type="presOf" srcId="{CEC2B513-ED7D-4799-B967-A49852FCEF86}" destId="{99212730-61D5-45A3-9F96-5797D40FA095}" srcOrd="0" destOrd="0" presId="urn:microsoft.com/office/officeart/2005/8/layout/vList2"/>
    <dgm:cxn modelId="{E42EDA79-6467-4D8D-818D-A33EFDB49959}" srcId="{CEC2B513-ED7D-4799-B967-A49852FCEF86}" destId="{9A17776C-4FF0-4292-B558-6DAB88E7EDA3}" srcOrd="0" destOrd="0" parTransId="{9FB3206D-EB4B-4255-8550-C0753609EBF9}" sibTransId="{AC0AD31F-E891-4C0E-98E7-389EEAFE588A}"/>
    <dgm:cxn modelId="{C8C9067C-E52E-4858-B190-5730B7B6E023}" type="presOf" srcId="{9A17776C-4FF0-4292-B558-6DAB88E7EDA3}" destId="{0A8C6D9C-F448-4D0C-B511-6EC662A5369C}" srcOrd="0" destOrd="0" presId="urn:microsoft.com/office/officeart/2005/8/layout/vList2"/>
    <dgm:cxn modelId="{2524A6A8-5488-4F1F-AC15-01D38FE4A561}" type="presOf" srcId="{D66A9771-AEAC-479C-9BAB-CD660634C96B}" destId="{9DE4D82E-98F3-404D-AABC-707B4ED55EE3}" srcOrd="0" destOrd="0" presId="urn:microsoft.com/office/officeart/2005/8/layout/vList2"/>
    <dgm:cxn modelId="{32DB440C-B2D7-406B-860A-31B68D8A2B68}" type="presParOf" srcId="{99212730-61D5-45A3-9F96-5797D40FA095}" destId="{0A8C6D9C-F448-4D0C-B511-6EC662A5369C}" srcOrd="0" destOrd="0" presId="urn:microsoft.com/office/officeart/2005/8/layout/vList2"/>
    <dgm:cxn modelId="{F9CEC9F5-4216-4C0E-9211-F5E0780E715B}" type="presParOf" srcId="{99212730-61D5-45A3-9F96-5797D40FA095}" destId="{DD1030DF-EAF5-42CA-84DC-DA2E68202626}" srcOrd="1" destOrd="0" presId="urn:microsoft.com/office/officeart/2005/8/layout/vList2"/>
    <dgm:cxn modelId="{3D28AD25-C033-49F0-B8F4-11E48CC58E2F}" type="presParOf" srcId="{99212730-61D5-45A3-9F96-5797D40FA095}" destId="{9DE4D82E-98F3-404D-AABC-707B4ED55EE3}" srcOrd="2" destOrd="0" presId="urn:microsoft.com/office/officeart/2005/8/layout/vList2"/>
    <dgm:cxn modelId="{2AB2C003-A3CA-41D8-B597-1D8DCE47B7B7}" type="presParOf" srcId="{99212730-61D5-45A3-9F96-5797D40FA095}" destId="{4E4E3D4F-D34B-42DB-B9D6-A9F0E77C3880}" srcOrd="3" destOrd="0" presId="urn:microsoft.com/office/officeart/2005/8/layout/vList2"/>
    <dgm:cxn modelId="{9D37488C-3C9C-4B9B-95AB-0D447AEAE9B5}" type="presParOf" srcId="{99212730-61D5-45A3-9F96-5797D40FA095}" destId="{CEF95CE8-4A28-4FFB-BB63-C0F6228D34A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C2B513-ED7D-4799-B967-A49852FCEF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17776C-4FF0-4292-B558-6DAB88E7EDA3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pPr algn="l"/>
          <a:r>
            <a:rPr lang="ru-RU" sz="3200" dirty="0">
              <a:latin typeface="Gabriola" panose="04040605051002020D02" pitchFamily="82" charset="0"/>
            </a:rPr>
            <a:t>Изучение теории Н. Н. </a:t>
          </a:r>
          <a:r>
            <a:rPr lang="ru-RU" sz="3200" dirty="0" err="1">
              <a:latin typeface="Gabriola" panose="04040605051002020D02" pitchFamily="82" charset="0"/>
            </a:rPr>
            <a:t>Сметанниковой</a:t>
          </a:r>
          <a:endParaRPr lang="ru-RU" sz="3200" dirty="0">
            <a:latin typeface="Gabriola" panose="04040605051002020D02" pitchFamily="82" charset="0"/>
          </a:endParaRPr>
        </a:p>
      </dgm:t>
    </dgm:pt>
    <dgm:pt modelId="{9FB3206D-EB4B-4255-8550-C0753609EBF9}" type="parTrans" cxnId="{E42EDA79-6467-4D8D-818D-A33EFDB49959}">
      <dgm:prSet/>
      <dgm:spPr/>
      <dgm:t>
        <a:bodyPr/>
        <a:lstStyle/>
        <a:p>
          <a:pPr algn="l"/>
          <a:endParaRPr lang="ru-RU" sz="3600">
            <a:latin typeface="Gabriola" panose="04040605051002020D02" pitchFamily="82" charset="0"/>
          </a:endParaRPr>
        </a:p>
      </dgm:t>
    </dgm:pt>
    <dgm:pt modelId="{AC0AD31F-E891-4C0E-98E7-389EEAFE588A}" type="sibTrans" cxnId="{E42EDA79-6467-4D8D-818D-A33EFDB49959}">
      <dgm:prSet/>
      <dgm:spPr/>
      <dgm:t>
        <a:bodyPr/>
        <a:lstStyle/>
        <a:p>
          <a:pPr algn="l"/>
          <a:endParaRPr lang="ru-RU" sz="3600">
            <a:latin typeface="Gabriola" panose="04040605051002020D02" pitchFamily="82" charset="0"/>
          </a:endParaRPr>
        </a:p>
      </dgm:t>
    </dgm:pt>
    <dgm:pt modelId="{D66A9771-AEAC-479C-9BAB-CD660634C96B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pPr algn="l"/>
          <a:r>
            <a:rPr lang="ru-RU" sz="3200" dirty="0">
              <a:latin typeface="Gabriola" panose="04040605051002020D02" pitchFamily="82" charset="0"/>
            </a:rPr>
            <a:t>Анализ структуры читательской грамотности</a:t>
          </a:r>
        </a:p>
      </dgm:t>
    </dgm:pt>
    <dgm:pt modelId="{809EE6B2-ACF2-4A5A-B4B7-1F6250C1BD59}" type="parTrans" cxnId="{E7721E5D-872D-4069-AE4E-A32F348AAAD3}">
      <dgm:prSet/>
      <dgm:spPr/>
      <dgm:t>
        <a:bodyPr/>
        <a:lstStyle/>
        <a:p>
          <a:pPr algn="l"/>
          <a:endParaRPr lang="ru-RU" sz="3600">
            <a:latin typeface="Gabriola" panose="04040605051002020D02" pitchFamily="82" charset="0"/>
          </a:endParaRPr>
        </a:p>
      </dgm:t>
    </dgm:pt>
    <dgm:pt modelId="{BC2BC793-692A-4F28-BA7D-64829C3FF81D}" type="sibTrans" cxnId="{E7721E5D-872D-4069-AE4E-A32F348AAAD3}">
      <dgm:prSet/>
      <dgm:spPr/>
      <dgm:t>
        <a:bodyPr/>
        <a:lstStyle/>
        <a:p>
          <a:pPr algn="l"/>
          <a:endParaRPr lang="ru-RU" sz="3600">
            <a:latin typeface="Gabriola" panose="04040605051002020D02" pitchFamily="82" charset="0"/>
          </a:endParaRPr>
        </a:p>
      </dgm:t>
    </dgm:pt>
    <dgm:pt modelId="{E13DB379-A0AB-4243-95F9-33F733306DC4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pPr algn="l"/>
          <a:r>
            <a:rPr lang="ru-RU" sz="3200" dirty="0">
              <a:latin typeface="Gabriola" panose="04040605051002020D02" pitchFamily="82" charset="0"/>
            </a:rPr>
            <a:t>Освоение терминологии</a:t>
          </a:r>
        </a:p>
      </dgm:t>
    </dgm:pt>
    <dgm:pt modelId="{2E4AAF1F-F84E-4F8E-AFBE-9E7446EC0622}" type="parTrans" cxnId="{30939013-8B15-429E-8D99-A3BEB977C12B}">
      <dgm:prSet/>
      <dgm:spPr/>
      <dgm:t>
        <a:bodyPr/>
        <a:lstStyle/>
        <a:p>
          <a:pPr algn="l"/>
          <a:endParaRPr lang="ru-RU" sz="3600">
            <a:latin typeface="Gabriola" panose="04040605051002020D02" pitchFamily="82" charset="0"/>
          </a:endParaRPr>
        </a:p>
      </dgm:t>
    </dgm:pt>
    <dgm:pt modelId="{7BA128C1-1F83-43E1-90C4-A68FFD6D5E1A}" type="sibTrans" cxnId="{30939013-8B15-429E-8D99-A3BEB977C12B}">
      <dgm:prSet/>
      <dgm:spPr/>
      <dgm:t>
        <a:bodyPr/>
        <a:lstStyle/>
        <a:p>
          <a:pPr algn="l"/>
          <a:endParaRPr lang="ru-RU" sz="3600">
            <a:latin typeface="Gabriola" panose="04040605051002020D02" pitchFamily="82" charset="0"/>
          </a:endParaRPr>
        </a:p>
      </dgm:t>
    </dgm:pt>
    <dgm:pt modelId="{99212730-61D5-45A3-9F96-5797D40FA095}" type="pres">
      <dgm:prSet presAssocID="{CEC2B513-ED7D-4799-B967-A49852FCEF86}" presName="linear" presStyleCnt="0">
        <dgm:presLayoutVars>
          <dgm:animLvl val="lvl"/>
          <dgm:resizeHandles val="exact"/>
        </dgm:presLayoutVars>
      </dgm:prSet>
      <dgm:spPr/>
    </dgm:pt>
    <dgm:pt modelId="{0A8C6D9C-F448-4D0C-B511-6EC662A5369C}" type="pres">
      <dgm:prSet presAssocID="{9A17776C-4FF0-4292-B558-6DAB88E7EDA3}" presName="parentText" presStyleLbl="node1" presStyleIdx="0" presStyleCnt="3" custScaleY="54520">
        <dgm:presLayoutVars>
          <dgm:chMax val="0"/>
          <dgm:bulletEnabled val="1"/>
        </dgm:presLayoutVars>
      </dgm:prSet>
      <dgm:spPr/>
    </dgm:pt>
    <dgm:pt modelId="{DD1030DF-EAF5-42CA-84DC-DA2E68202626}" type="pres">
      <dgm:prSet presAssocID="{AC0AD31F-E891-4C0E-98E7-389EEAFE588A}" presName="spacer" presStyleCnt="0"/>
      <dgm:spPr/>
    </dgm:pt>
    <dgm:pt modelId="{9DE4D82E-98F3-404D-AABC-707B4ED55EE3}" type="pres">
      <dgm:prSet presAssocID="{D66A9771-AEAC-479C-9BAB-CD660634C96B}" presName="parentText" presStyleLbl="node1" presStyleIdx="1" presStyleCnt="3" custScaleY="63357">
        <dgm:presLayoutVars>
          <dgm:chMax val="0"/>
          <dgm:bulletEnabled val="1"/>
        </dgm:presLayoutVars>
      </dgm:prSet>
      <dgm:spPr/>
    </dgm:pt>
    <dgm:pt modelId="{4E4E3D4F-D34B-42DB-B9D6-A9F0E77C3880}" type="pres">
      <dgm:prSet presAssocID="{BC2BC793-692A-4F28-BA7D-64829C3FF81D}" presName="spacer" presStyleCnt="0"/>
      <dgm:spPr/>
    </dgm:pt>
    <dgm:pt modelId="{CEF95CE8-4A28-4FFB-BB63-C0F6228D34A7}" type="pres">
      <dgm:prSet presAssocID="{E13DB379-A0AB-4243-95F9-33F733306DC4}" presName="parentText" presStyleLbl="node1" presStyleIdx="2" presStyleCnt="3" custScaleY="69536">
        <dgm:presLayoutVars>
          <dgm:chMax val="0"/>
          <dgm:bulletEnabled val="1"/>
        </dgm:presLayoutVars>
      </dgm:prSet>
      <dgm:spPr/>
    </dgm:pt>
  </dgm:ptLst>
  <dgm:cxnLst>
    <dgm:cxn modelId="{2B27FE09-D0BF-447A-A6DB-0A5F19ADCBC8}" type="presOf" srcId="{E13DB379-A0AB-4243-95F9-33F733306DC4}" destId="{CEF95CE8-4A28-4FFB-BB63-C0F6228D34A7}" srcOrd="0" destOrd="0" presId="urn:microsoft.com/office/officeart/2005/8/layout/vList2"/>
    <dgm:cxn modelId="{30939013-8B15-429E-8D99-A3BEB977C12B}" srcId="{CEC2B513-ED7D-4799-B967-A49852FCEF86}" destId="{E13DB379-A0AB-4243-95F9-33F733306DC4}" srcOrd="2" destOrd="0" parTransId="{2E4AAF1F-F84E-4F8E-AFBE-9E7446EC0622}" sibTransId="{7BA128C1-1F83-43E1-90C4-A68FFD6D5E1A}"/>
    <dgm:cxn modelId="{E7721E5D-872D-4069-AE4E-A32F348AAAD3}" srcId="{CEC2B513-ED7D-4799-B967-A49852FCEF86}" destId="{D66A9771-AEAC-479C-9BAB-CD660634C96B}" srcOrd="1" destOrd="0" parTransId="{809EE6B2-ACF2-4A5A-B4B7-1F6250C1BD59}" sibTransId="{BC2BC793-692A-4F28-BA7D-64829C3FF81D}"/>
    <dgm:cxn modelId="{C454074D-31CB-45F1-A394-34F4DF0A21F2}" type="presOf" srcId="{CEC2B513-ED7D-4799-B967-A49852FCEF86}" destId="{99212730-61D5-45A3-9F96-5797D40FA095}" srcOrd="0" destOrd="0" presId="urn:microsoft.com/office/officeart/2005/8/layout/vList2"/>
    <dgm:cxn modelId="{E42EDA79-6467-4D8D-818D-A33EFDB49959}" srcId="{CEC2B513-ED7D-4799-B967-A49852FCEF86}" destId="{9A17776C-4FF0-4292-B558-6DAB88E7EDA3}" srcOrd="0" destOrd="0" parTransId="{9FB3206D-EB4B-4255-8550-C0753609EBF9}" sibTransId="{AC0AD31F-E891-4C0E-98E7-389EEAFE588A}"/>
    <dgm:cxn modelId="{C8C9067C-E52E-4858-B190-5730B7B6E023}" type="presOf" srcId="{9A17776C-4FF0-4292-B558-6DAB88E7EDA3}" destId="{0A8C6D9C-F448-4D0C-B511-6EC662A5369C}" srcOrd="0" destOrd="0" presId="urn:microsoft.com/office/officeart/2005/8/layout/vList2"/>
    <dgm:cxn modelId="{2524A6A8-5488-4F1F-AC15-01D38FE4A561}" type="presOf" srcId="{D66A9771-AEAC-479C-9BAB-CD660634C96B}" destId="{9DE4D82E-98F3-404D-AABC-707B4ED55EE3}" srcOrd="0" destOrd="0" presId="urn:microsoft.com/office/officeart/2005/8/layout/vList2"/>
    <dgm:cxn modelId="{32DB440C-B2D7-406B-860A-31B68D8A2B68}" type="presParOf" srcId="{99212730-61D5-45A3-9F96-5797D40FA095}" destId="{0A8C6D9C-F448-4D0C-B511-6EC662A5369C}" srcOrd="0" destOrd="0" presId="urn:microsoft.com/office/officeart/2005/8/layout/vList2"/>
    <dgm:cxn modelId="{F9CEC9F5-4216-4C0E-9211-F5E0780E715B}" type="presParOf" srcId="{99212730-61D5-45A3-9F96-5797D40FA095}" destId="{DD1030DF-EAF5-42CA-84DC-DA2E68202626}" srcOrd="1" destOrd="0" presId="urn:microsoft.com/office/officeart/2005/8/layout/vList2"/>
    <dgm:cxn modelId="{3D28AD25-C033-49F0-B8F4-11E48CC58E2F}" type="presParOf" srcId="{99212730-61D5-45A3-9F96-5797D40FA095}" destId="{9DE4D82E-98F3-404D-AABC-707B4ED55EE3}" srcOrd="2" destOrd="0" presId="urn:microsoft.com/office/officeart/2005/8/layout/vList2"/>
    <dgm:cxn modelId="{2AB2C003-A3CA-41D8-B597-1D8DCE47B7B7}" type="presParOf" srcId="{99212730-61D5-45A3-9F96-5797D40FA095}" destId="{4E4E3D4F-D34B-42DB-B9D6-A9F0E77C3880}" srcOrd="3" destOrd="0" presId="urn:microsoft.com/office/officeart/2005/8/layout/vList2"/>
    <dgm:cxn modelId="{9D37488C-3C9C-4B9B-95AB-0D447AEAE9B5}" type="presParOf" srcId="{99212730-61D5-45A3-9F96-5797D40FA095}" destId="{CEF95CE8-4A28-4FFB-BB63-C0F6228D34A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8C6D9C-F448-4D0C-B511-6EC662A5369C}">
      <dsp:nvSpPr>
        <dsp:cNvPr id="0" name=""/>
        <dsp:cNvSpPr/>
      </dsp:nvSpPr>
      <dsp:spPr>
        <a:xfrm>
          <a:off x="0" y="503312"/>
          <a:ext cx="7544392" cy="918552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Gabriola" panose="04040605051002020D02" pitchFamily="82" charset="0"/>
            </a:rPr>
            <a:t>Механическое чтение без понимания</a:t>
          </a:r>
        </a:p>
      </dsp:txBody>
      <dsp:txXfrm>
        <a:off x="44840" y="548152"/>
        <a:ext cx="7454712" cy="828872"/>
      </dsp:txXfrm>
    </dsp:sp>
    <dsp:sp modelId="{9DE4D82E-98F3-404D-AABC-707B4ED55EE3}">
      <dsp:nvSpPr>
        <dsp:cNvPr id="0" name=""/>
        <dsp:cNvSpPr/>
      </dsp:nvSpPr>
      <dsp:spPr>
        <a:xfrm>
          <a:off x="0" y="1606185"/>
          <a:ext cx="7544392" cy="1067438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Gabriola" panose="04040605051002020D02" pitchFamily="82" charset="0"/>
            </a:rPr>
            <a:t>Данные исследований PIRLS/PISA</a:t>
          </a:r>
        </a:p>
      </dsp:txBody>
      <dsp:txXfrm>
        <a:off x="52108" y="1658293"/>
        <a:ext cx="7440176" cy="963222"/>
      </dsp:txXfrm>
    </dsp:sp>
    <dsp:sp modelId="{CEF95CE8-4A28-4FFB-BB63-C0F6228D34A7}">
      <dsp:nvSpPr>
        <dsp:cNvPr id="0" name=""/>
        <dsp:cNvSpPr/>
      </dsp:nvSpPr>
      <dsp:spPr>
        <a:xfrm>
          <a:off x="0" y="2857943"/>
          <a:ext cx="7544392" cy="1684800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Gabriola" panose="04040605051002020D02" pitchFamily="82" charset="0"/>
            </a:rPr>
            <a:t>Читательская грамотность = способность понимать, использовать, оценивать и размышлять</a:t>
          </a:r>
        </a:p>
      </dsp:txBody>
      <dsp:txXfrm>
        <a:off x="82245" y="2940188"/>
        <a:ext cx="7379902" cy="15203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8C6D9C-F448-4D0C-B511-6EC662A5369C}">
      <dsp:nvSpPr>
        <dsp:cNvPr id="0" name=""/>
        <dsp:cNvSpPr/>
      </dsp:nvSpPr>
      <dsp:spPr>
        <a:xfrm>
          <a:off x="0" y="603043"/>
          <a:ext cx="6858593" cy="653193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Gabriola" panose="04040605051002020D02" pitchFamily="82" charset="0"/>
            </a:rPr>
            <a:t>Изучение теории Н. Н. </a:t>
          </a:r>
          <a:r>
            <a:rPr lang="ru-RU" sz="3200" kern="1200" dirty="0" err="1">
              <a:latin typeface="Gabriola" panose="04040605051002020D02" pitchFamily="82" charset="0"/>
            </a:rPr>
            <a:t>Сметанниковой</a:t>
          </a:r>
          <a:endParaRPr lang="ru-RU" sz="3200" kern="1200" dirty="0">
            <a:latin typeface="Gabriola" panose="04040605051002020D02" pitchFamily="82" charset="0"/>
          </a:endParaRPr>
        </a:p>
      </dsp:txBody>
      <dsp:txXfrm>
        <a:off x="31886" y="634929"/>
        <a:ext cx="6794821" cy="589421"/>
      </dsp:txXfrm>
    </dsp:sp>
    <dsp:sp modelId="{9DE4D82E-98F3-404D-AABC-707B4ED55EE3}">
      <dsp:nvSpPr>
        <dsp:cNvPr id="0" name=""/>
        <dsp:cNvSpPr/>
      </dsp:nvSpPr>
      <dsp:spPr>
        <a:xfrm>
          <a:off x="0" y="1440556"/>
          <a:ext cx="6858593" cy="759067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Gabriola" panose="04040605051002020D02" pitchFamily="82" charset="0"/>
            </a:rPr>
            <a:t>Анализ структуры читательской грамотности</a:t>
          </a:r>
        </a:p>
      </dsp:txBody>
      <dsp:txXfrm>
        <a:off x="37055" y="1477611"/>
        <a:ext cx="6784483" cy="684957"/>
      </dsp:txXfrm>
    </dsp:sp>
    <dsp:sp modelId="{CEF95CE8-4A28-4FFB-BB63-C0F6228D34A7}">
      <dsp:nvSpPr>
        <dsp:cNvPr id="0" name=""/>
        <dsp:cNvSpPr/>
      </dsp:nvSpPr>
      <dsp:spPr>
        <a:xfrm>
          <a:off x="0" y="2383944"/>
          <a:ext cx="6858593" cy="833096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Gabriola" panose="04040605051002020D02" pitchFamily="82" charset="0"/>
            </a:rPr>
            <a:t>Освоение терминологии</a:t>
          </a:r>
        </a:p>
      </dsp:txBody>
      <dsp:txXfrm>
        <a:off x="40668" y="2424612"/>
        <a:ext cx="6777257" cy="751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78111-7EBA-4FEC-9BAE-85DB0E045104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EC3F7-DB5E-4EA3-919B-AE585987F9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727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EC3F7-DB5E-4EA3-919B-AE585987F95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309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B6A3B6-05A7-60ED-B794-D4455F548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397865C-3584-D839-5B55-E3E2716F85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5386EF-E8D8-778D-B20B-05F9F1B3D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6269-0702-472B-9144-ECE659312A22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013C03-DDEC-DFC8-9A53-7ED754ECA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36B91A-1EF3-6EF3-4E57-1CA807CA5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36C-0FDA-4F7F-9C78-DCFE44D63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091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5D1ACD-0A73-7076-A49D-66F7EE5D0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579F11-5220-CEA3-BE22-EF3AF2F71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A1FDD2-57CD-F7D5-E55E-D50CD0527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6269-0702-472B-9144-ECE659312A22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E500E8-5211-C196-8B5C-3545A96CC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03A29E-31A6-1F09-8AAA-32C02CA1F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36C-0FDA-4F7F-9C78-DCFE44D63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337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E85554-7DA1-BD8A-F857-9807C9C47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E2AC0E-28AF-70DC-E3F5-92B656C6A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796932-3E46-03A0-1C35-220D2DEAC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6269-0702-472B-9144-ECE659312A22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D54959-2DC1-2BBD-921B-8D169CCEF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B944F4-BAD5-93E7-FAB4-E5A9E6EC2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36C-0FDA-4F7F-9C78-DCFE44D63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35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D49FEF-AA78-B0BF-34F0-A3E6FDEE0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557F21-1006-CAA8-9149-1D2E1C1DE6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07DC9C-DCDF-62EA-5BF4-1EFC9422D0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FDE165-0ADB-7F33-10E9-A1E49AAD9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6269-0702-472B-9144-ECE659312A22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BB7348-6358-4D30-72E7-F916C2433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6612F3-E234-C52D-E220-4C5FD740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36C-0FDA-4F7F-9C78-DCFE44D63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988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FD447D-0602-FC01-FCC9-2B290DA6B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B15BE2-1446-99DA-E429-BB7F0BE6E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8E10AC5-54CB-297B-E288-52A51A2BDE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AA6EC6-5D76-7764-7E05-CC3A5424E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715C8CD-80F2-3D28-347F-CA9886F0BC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C904404-A700-495F-B88A-198BDB39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6269-0702-472B-9144-ECE659312A22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8C56E1A-4703-2D8D-FCCD-CC8C6653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3BF1196-96A2-8C53-0C93-E3D654719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36C-0FDA-4F7F-9C78-DCFE44D63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799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314245-3E81-D5BD-8E24-E59060E9B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C8E134D-59BC-8869-71F9-A9F11451E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6269-0702-472B-9144-ECE659312A22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8709025-3E15-015B-BF53-9B6D97648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154B521-A130-6266-CF0A-029B8B5BD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36C-0FDA-4F7F-9C78-DCFE44D63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871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3BDDE7B-29F9-3401-BC0A-3A52F1BC4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6269-0702-472B-9144-ECE659312A22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2541E6D-89D8-E607-DE7F-CF7ADB501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BF648F-F30D-F5E6-542B-EE07094C5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36C-0FDA-4F7F-9C78-DCFE44D63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992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7B90FC-3B2A-4968-4250-5FB01650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256976-0CE1-1907-9A76-2C4B1AC55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0A095E9-6459-218C-1E8E-96A6A5EE73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B45F86-05B3-8B56-6695-CBB8B1AF1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6269-0702-472B-9144-ECE659312A22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A07D13-B069-7F1A-5CA1-130F790A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2FD75F-A1B0-BB5B-4128-C7D891E96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36C-0FDA-4F7F-9C78-DCFE44D63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021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63D6AE-4875-7369-3C3D-3825D4E7D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2B83D98-B749-BC44-4696-13E089FD20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F9E10B1-9BF8-D986-ED74-32DAD65F8A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FFB99F-EF68-B2B2-2E99-6D8E3E355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6269-0702-472B-9144-ECE659312A22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BAF02F-D257-35D0-6D81-A243C6FC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10BCAD-E0F9-8749-8499-BDC935961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36C-0FDA-4F7F-9C78-DCFE44D63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76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87D340-1894-6B07-D91C-2A3FA8C17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7551DE7-38D8-6AAE-A492-F0983CE42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B3C7D6-4A0E-C9F7-AD9D-0547A7752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6269-0702-472B-9144-ECE659312A22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BF0040-B007-D1C2-D8BF-3B4FBA3C4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FEE898-0B4A-653B-F378-D03178B1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36C-0FDA-4F7F-9C78-DCFE44D63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56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2728D6-2743-D818-E320-B2583DFFA7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2C74A42-7C37-E949-E62A-CFF83B60F7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4C1C65-1EB7-1B77-90B7-11D077CF2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6269-0702-472B-9144-ECE659312A22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907B4C-5C55-92FE-0A82-59766376B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414E03-7E67-5A5E-D30E-8E22A5722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36C-0FDA-4F7F-9C78-DCFE44D63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526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D39B8D-4C91-EC14-B262-5D845A0E7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EBCFB6-58C1-335E-8E41-00D019BBE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69A65F-332E-7A44-4331-231CA3AE86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A6269-0702-472B-9144-ECE659312A22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1FD099-BDCF-2C41-60E2-525E921FC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013167-F62A-80D0-CDC8-DCDE4A46F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0636C-0FDA-4F7F-9C78-DCFE44D63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25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BA57EA-69C4-C1B4-823D-925577F5B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730" y="1843156"/>
            <a:ext cx="7282069" cy="3171687"/>
          </a:xfrm>
        </p:spPr>
        <p:txBody>
          <a:bodyPr>
            <a:noAutofit/>
          </a:bodyPr>
          <a:lstStyle/>
          <a:p>
            <a:r>
              <a:rPr lang="ru-RU" sz="4800" dirty="0">
                <a:latin typeface="Gabriola" panose="04040605051002020D02" pitchFamily="82" charset="0"/>
              </a:rPr>
              <a:t>Организация работы со студентами по формированию читательской грамотности младших школьников посредством технологии Н. Н. </a:t>
            </a:r>
            <a:r>
              <a:rPr lang="ru-RU" sz="4800" dirty="0" err="1">
                <a:latin typeface="Gabriola" panose="04040605051002020D02" pitchFamily="82" charset="0"/>
              </a:rPr>
              <a:t>Сметанниковой</a:t>
            </a:r>
            <a:endParaRPr lang="ru-RU" sz="4800" dirty="0">
              <a:latin typeface="Gabriola" panose="04040605051002020D02" pitchFamily="8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99D5C8-4AFC-1C0A-8AAD-EC228CCDA68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75445" y="70857"/>
            <a:ext cx="4575909" cy="61003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C07144-8113-91B2-2605-AD930717BCB1}"/>
              </a:ext>
            </a:extLst>
          </p:cNvPr>
          <p:cNvSpPr txBox="1"/>
          <p:nvPr/>
        </p:nvSpPr>
        <p:spPr>
          <a:xfrm>
            <a:off x="526774" y="5506277"/>
            <a:ext cx="43897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4931E"/>
                </a:solidFill>
                <a:latin typeface="Gabriola" panose="04040605051002020D02" pitchFamily="82" charset="0"/>
              </a:rPr>
              <a:t>Тырышкина Диана Александровна</a:t>
            </a:r>
          </a:p>
          <a:p>
            <a:r>
              <a:rPr lang="ru-RU" sz="2800" b="1" dirty="0">
                <a:solidFill>
                  <a:srgbClr val="F4931E"/>
                </a:solidFill>
                <a:latin typeface="Gabriola" panose="04040605051002020D02" pitchFamily="82" charset="0"/>
              </a:rPr>
              <a:t>Преподаватель ГАПОУ СО «СОПК»</a:t>
            </a:r>
          </a:p>
        </p:txBody>
      </p:sp>
    </p:spTree>
    <p:extLst>
      <p:ext uri="{BB962C8B-B14F-4D97-AF65-F5344CB8AC3E}">
        <p14:creationId xmlns:p14="http://schemas.microsoft.com/office/powerpoint/2010/main" val="1380018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7AD8491-29EB-75BC-D65B-0EF07981DB7B}"/>
              </a:ext>
            </a:extLst>
          </p:cNvPr>
          <p:cNvGrpSpPr/>
          <p:nvPr/>
        </p:nvGrpSpPr>
        <p:grpSpPr>
          <a:xfrm>
            <a:off x="-687188" y="2077278"/>
            <a:ext cx="5756145" cy="3647661"/>
            <a:chOff x="-359198" y="-119270"/>
            <a:chExt cx="5245949" cy="3279913"/>
          </a:xfrm>
        </p:grpSpPr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C65A4608-65DE-5AE6-22A4-9B2D0678B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59198" y="-119270"/>
              <a:ext cx="3826310" cy="3279913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13163A17-FAC8-BB00-FD02-5A2ADE8D5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47473" y="-119270"/>
              <a:ext cx="2839278" cy="2839278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2025EB8-D424-492C-9DB4-C52F9DB0598F}"/>
              </a:ext>
            </a:extLst>
          </p:cNvPr>
          <p:cNvSpPr txBox="1"/>
          <p:nvPr/>
        </p:nvSpPr>
        <p:spPr>
          <a:xfrm>
            <a:off x="288234" y="331014"/>
            <a:ext cx="119037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4931E"/>
                </a:solidFill>
                <a:latin typeface="Gabriola" panose="04040605051002020D02" pitchFamily="82" charset="0"/>
              </a:rPr>
              <a:t>Реалии сегодняшнего дня: почему читательская грамотность?</a:t>
            </a: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B3551F4D-F898-E9A6-A79C-5B2973003E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5063867"/>
              </p:ext>
            </p:extLst>
          </p:nvPr>
        </p:nvGraphicFramePr>
        <p:xfrm>
          <a:off x="4462076" y="1278689"/>
          <a:ext cx="7544392" cy="5046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4061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B882F-C255-0EEC-33FF-F00CA19E0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ADBDB0D-9D07-CC71-314E-C62E02BA1887}"/>
              </a:ext>
            </a:extLst>
          </p:cNvPr>
          <p:cNvSpPr txBox="1"/>
          <p:nvPr/>
        </p:nvSpPr>
        <p:spPr>
          <a:xfrm>
            <a:off x="288234" y="331014"/>
            <a:ext cx="119037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F4931E"/>
                </a:solidFill>
                <a:latin typeface="Gabriola" panose="04040605051002020D02" pitchFamily="82" charset="0"/>
              </a:rPr>
              <a:t>Технология развития типа правильной читательской деятельности</a:t>
            </a:r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B000B3D0-9199-4C5D-C357-6FC83D251AFC}"/>
              </a:ext>
            </a:extLst>
          </p:cNvPr>
          <p:cNvSpPr/>
          <p:nvPr/>
        </p:nvSpPr>
        <p:spPr>
          <a:xfrm>
            <a:off x="4086639" y="1908575"/>
            <a:ext cx="1878496" cy="1858618"/>
          </a:xfrm>
          <a:prstGeom prst="flowChartConnector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Gabriola" panose="04040605051002020D02" pitchFamily="82" charset="0"/>
              </a:rPr>
              <a:t>ДО</a:t>
            </a:r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08328F82-4DEB-71BE-83AF-ABF7B445BD74}"/>
              </a:ext>
            </a:extLst>
          </p:cNvPr>
          <p:cNvSpPr/>
          <p:nvPr/>
        </p:nvSpPr>
        <p:spPr>
          <a:xfrm>
            <a:off x="5965135" y="1908575"/>
            <a:ext cx="1878496" cy="1858618"/>
          </a:xfrm>
          <a:prstGeom prst="flowChartConnector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Gabriola" panose="04040605051002020D02" pitchFamily="82" charset="0"/>
              </a:rPr>
              <a:t>ВО ВРЕМЯ</a:t>
            </a:r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C44EE746-6B43-83B5-BEFC-5257A796E453}"/>
              </a:ext>
            </a:extLst>
          </p:cNvPr>
          <p:cNvSpPr/>
          <p:nvPr/>
        </p:nvSpPr>
        <p:spPr>
          <a:xfrm>
            <a:off x="5025887" y="3588026"/>
            <a:ext cx="1878496" cy="1858618"/>
          </a:xfrm>
          <a:prstGeom prst="flowChartConnector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Gabriola" panose="04040605051002020D02" pitchFamily="82" charset="0"/>
              </a:rPr>
              <a:t>ПОСЛЕ</a:t>
            </a:r>
          </a:p>
        </p:txBody>
      </p:sp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133CDE26-4F7F-476C-DEFF-FA1D12319F00}"/>
              </a:ext>
            </a:extLst>
          </p:cNvPr>
          <p:cNvSpPr/>
          <p:nvPr/>
        </p:nvSpPr>
        <p:spPr>
          <a:xfrm>
            <a:off x="8251135" y="2499691"/>
            <a:ext cx="3200400" cy="1858618"/>
          </a:xfrm>
          <a:prstGeom prst="cloudCallout">
            <a:avLst>
              <a:gd name="adj1" fmla="val -54063"/>
              <a:gd name="adj2" fmla="val 61430"/>
            </a:avLst>
          </a:prstGeom>
          <a:ln w="28575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Gabriola" panose="04040605051002020D02" pitchFamily="82" charset="0"/>
              </a:rPr>
              <a:t>Цель: научить ИЗВЛЕКАТЬ СМЫСЛ</a:t>
            </a:r>
          </a:p>
        </p:txBody>
      </p:sp>
      <p:sp>
        <p:nvSpPr>
          <p:cNvPr id="12" name="Пузырек для мыслей: облако 11">
            <a:extLst>
              <a:ext uri="{FF2B5EF4-FFF2-40B4-BE49-F238E27FC236}">
                <a16:creationId xmlns:a16="http://schemas.microsoft.com/office/drawing/2014/main" id="{B4F80B1A-EA0C-7F97-8CF3-FBFB9682D488}"/>
              </a:ext>
            </a:extLst>
          </p:cNvPr>
          <p:cNvSpPr/>
          <p:nvPr/>
        </p:nvSpPr>
        <p:spPr>
          <a:xfrm flipH="1">
            <a:off x="478735" y="2499691"/>
            <a:ext cx="3200400" cy="1858618"/>
          </a:xfrm>
          <a:prstGeom prst="cloudCallout">
            <a:avLst>
              <a:gd name="adj1" fmla="val -54063"/>
              <a:gd name="adj2" fmla="val 61430"/>
            </a:avLst>
          </a:prstGeom>
          <a:ln w="28575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Gabriola" panose="04040605051002020D02" pitchFamily="82" charset="0"/>
              </a:rPr>
              <a:t>Чтение как ДИАЛОГ с автором</a:t>
            </a:r>
          </a:p>
        </p:txBody>
      </p:sp>
    </p:spTree>
    <p:extLst>
      <p:ext uri="{BB962C8B-B14F-4D97-AF65-F5344CB8AC3E}">
        <p14:creationId xmlns:p14="http://schemas.microsoft.com/office/powerpoint/2010/main" val="3874185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BAF3D-AC9F-7A20-73D1-57213CB33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401D3DB-9589-0BD9-592C-17289B4B0942}"/>
              </a:ext>
            </a:extLst>
          </p:cNvPr>
          <p:cNvSpPr txBox="1"/>
          <p:nvPr/>
        </p:nvSpPr>
        <p:spPr>
          <a:xfrm>
            <a:off x="626164" y="360832"/>
            <a:ext cx="119037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4931E"/>
                </a:solidFill>
                <a:latin typeface="Gabriola" panose="04040605051002020D02" pitchFamily="82" charset="0"/>
              </a:rPr>
              <a:t>Три кита читательской грамотности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F79FA5F-B46D-D7D2-92F0-39CAB687A6EC}"/>
              </a:ext>
            </a:extLst>
          </p:cNvPr>
          <p:cNvGrpSpPr/>
          <p:nvPr/>
        </p:nvGrpSpPr>
        <p:grpSpPr>
          <a:xfrm>
            <a:off x="1650039" y="2176670"/>
            <a:ext cx="8375374" cy="4435070"/>
            <a:chOff x="1742661" y="2081418"/>
            <a:chExt cx="8706678" cy="4619774"/>
          </a:xfrm>
        </p:grpSpPr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10686F08-5217-0638-1B63-C2EECF054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742661" y="3213338"/>
              <a:ext cx="8706678" cy="3487854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18A555FC-70E4-9E8C-47C0-A7D6E8C04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1175" r="100000">
                          <a14:foregroundMark x1="84495" y1="15702" x2="71417" y2="23140"/>
                          <a14:foregroundMark x1="84025" y1="9091" x2="81519" y2="12121"/>
                          <a14:foregroundMark x1="83790" y1="12121" x2="81754" y2="14876"/>
                          <a14:foregroundMark x1="2036" y1="85950" x2="6656" y2="85950"/>
                          <a14:foregroundMark x1="2819" y1="85124" x2="5403" y2="80165"/>
                          <a14:foregroundMark x1="58340" y1="75758" x2="73767" y2="81818"/>
                          <a14:foregroundMark x1="69538" y1="78788" x2="62099" y2="76584"/>
                          <a14:foregroundMark x1="62569" y1="74380" x2="66562" y2="74105"/>
                          <a14:foregroundMark x1="61551" y1="74105" x2="70556" y2="74931"/>
                          <a14:foregroundMark x1="64448" y1="71901" x2="61472" y2="71901"/>
                          <a14:foregroundMark x1="63195" y1="71350" x2="69303" y2="74931"/>
                          <a14:foregroundMark x1="63821" y1="71350" x2="66406" y2="81543"/>
                          <a14:foregroundMark x1="64056" y1="73554" x2="64056" y2="73554"/>
                          <a14:foregroundMark x1="62569" y1="73003" x2="62177" y2="73003"/>
                          <a14:foregroundMark x1="61159" y1="73003" x2="61159" y2="74931"/>
                          <a14:foregroundMark x1="62334" y1="75207" x2="66562" y2="73554"/>
                          <a14:foregroundMark x1="67815" y1="74105" x2="68833" y2="75207"/>
                          <a14:foregroundMark x1="68912" y1="75207" x2="68912" y2="75207"/>
                          <a14:foregroundMark x1="68442" y1="76309" x2="68442" y2="76309"/>
                          <a14:foregroundMark x1="67424" y1="75758" x2="66562" y2="75758"/>
                          <a14:foregroundMark x1="65309" y1="74380" x2="65309" y2="7438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14011" y="2081418"/>
              <a:ext cx="7963977" cy="2263840"/>
            </a:xfrm>
            <a:prstGeom prst="rect">
              <a:avLst/>
            </a:prstGeom>
          </p:spPr>
        </p:pic>
      </p:grpSp>
      <p:sp>
        <p:nvSpPr>
          <p:cNvPr id="4" name="Блок-схема: альтернативный процесс 3">
            <a:extLst>
              <a:ext uri="{FF2B5EF4-FFF2-40B4-BE49-F238E27FC236}">
                <a16:creationId xmlns:a16="http://schemas.microsoft.com/office/drawing/2014/main" id="{6450D205-D645-6C8C-8AC6-79599FC57CEE}"/>
              </a:ext>
            </a:extLst>
          </p:cNvPr>
          <p:cNvSpPr/>
          <p:nvPr/>
        </p:nvSpPr>
        <p:spPr>
          <a:xfrm>
            <a:off x="2007258" y="1624780"/>
            <a:ext cx="2087660" cy="929775"/>
          </a:xfrm>
          <a:prstGeom prst="flowChartAlternateProcess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>
                <a:latin typeface="Gabriola" panose="04040605051002020D02" pitchFamily="82" charset="0"/>
              </a:rPr>
              <a:t>Антиципация</a:t>
            </a:r>
            <a:endParaRPr lang="ru-RU" sz="2800" dirty="0">
              <a:latin typeface="Gabriola" panose="04040605051002020D02" pitchFamily="82" charset="0"/>
            </a:endParaRPr>
          </a:p>
        </p:txBody>
      </p:sp>
      <p:sp>
        <p:nvSpPr>
          <p:cNvPr id="5" name="Блок-схема: альтернативный процесс 4">
            <a:extLst>
              <a:ext uri="{FF2B5EF4-FFF2-40B4-BE49-F238E27FC236}">
                <a16:creationId xmlns:a16="http://schemas.microsoft.com/office/drawing/2014/main" id="{2A6D2E6F-2120-7925-00D3-333A5F44C52A}"/>
              </a:ext>
            </a:extLst>
          </p:cNvPr>
          <p:cNvSpPr/>
          <p:nvPr/>
        </p:nvSpPr>
        <p:spPr>
          <a:xfrm>
            <a:off x="4829971" y="1623274"/>
            <a:ext cx="2087660" cy="929775"/>
          </a:xfrm>
          <a:prstGeom prst="flowChartAlternateProcess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>
                <a:latin typeface="Gabriola" panose="04040605051002020D02" pitchFamily="82" charset="0"/>
              </a:rPr>
              <a:t>Диалог с автором</a:t>
            </a:r>
            <a:endParaRPr lang="ru-RU" sz="2800" dirty="0">
              <a:latin typeface="Gabriola" panose="04040605051002020D02" pitchFamily="82" charset="0"/>
            </a:endParaRPr>
          </a:p>
        </p:txBody>
      </p:sp>
      <p:sp>
        <p:nvSpPr>
          <p:cNvPr id="7" name="Блок-схема: альтернативный процесс 6">
            <a:extLst>
              <a:ext uri="{FF2B5EF4-FFF2-40B4-BE49-F238E27FC236}">
                <a16:creationId xmlns:a16="http://schemas.microsoft.com/office/drawing/2014/main" id="{3A4913D2-2C27-F35A-4A78-9192E4678E86}"/>
              </a:ext>
            </a:extLst>
          </p:cNvPr>
          <p:cNvSpPr/>
          <p:nvPr/>
        </p:nvSpPr>
        <p:spPr>
          <a:xfrm>
            <a:off x="7652684" y="1623274"/>
            <a:ext cx="2087660" cy="929775"/>
          </a:xfrm>
          <a:prstGeom prst="flowChartAlternateProcess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>
                <a:latin typeface="Gabriola" panose="04040605051002020D02" pitchFamily="82" charset="0"/>
              </a:rPr>
              <a:t>Смысловой анализ</a:t>
            </a:r>
            <a:endParaRPr lang="ru-RU" sz="28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549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FE047-2053-06B8-FCC9-BEA2FA469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739D7F6-2377-80A7-DB4F-40135020F129}"/>
              </a:ext>
            </a:extLst>
          </p:cNvPr>
          <p:cNvSpPr txBox="1"/>
          <p:nvPr/>
        </p:nvSpPr>
        <p:spPr>
          <a:xfrm>
            <a:off x="626164" y="360832"/>
            <a:ext cx="119037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4931E"/>
                </a:solidFill>
                <a:latin typeface="Gabriola" panose="04040605051002020D02" pitchFamily="82" charset="0"/>
              </a:rPr>
              <a:t>Этап 1: Заложить фундамент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8DB4BB6-EC63-AE19-57B1-BC206E1387E6}"/>
              </a:ext>
            </a:extLst>
          </p:cNvPr>
          <p:cNvGrpSpPr/>
          <p:nvPr/>
        </p:nvGrpSpPr>
        <p:grpSpPr>
          <a:xfrm>
            <a:off x="-373960" y="1130273"/>
            <a:ext cx="5962650" cy="5962650"/>
            <a:chOff x="-373960" y="1362075"/>
            <a:chExt cx="5962650" cy="5962650"/>
          </a:xfrm>
        </p:grpSpPr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2999F5EF-941A-54F2-A385-95D8CD50D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373960" y="1362075"/>
              <a:ext cx="5962650" cy="5962650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A1DFFF64-DE8D-0206-1CD8-D1C3118A5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13989" y="1796609"/>
              <a:ext cx="1586751" cy="1013206"/>
            </a:xfrm>
            <a:prstGeom prst="rect">
              <a:avLst/>
            </a:prstGeom>
          </p:spPr>
        </p:pic>
      </p:grp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82567D76-1747-1F6D-61AF-F409E11E29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641639"/>
              </p:ext>
            </p:extLst>
          </p:nvPr>
        </p:nvGraphicFramePr>
        <p:xfrm>
          <a:off x="4929216" y="1907642"/>
          <a:ext cx="6858593" cy="382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89953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B776-D3E5-1817-619D-2423BEB6E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E9A643-8070-7734-C80B-7193212E413A}"/>
              </a:ext>
            </a:extLst>
          </p:cNvPr>
          <p:cNvSpPr txBox="1"/>
          <p:nvPr/>
        </p:nvSpPr>
        <p:spPr>
          <a:xfrm>
            <a:off x="626164" y="360832"/>
            <a:ext cx="119037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4931E"/>
                </a:solidFill>
                <a:latin typeface="Gabriola" panose="04040605051002020D02" pitchFamily="82" charset="0"/>
              </a:rPr>
              <a:t>Этап 2: Отработать в «учебных условиях»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67FE0F9-7925-C794-C600-AEEF0936B7D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9621" y="1491105"/>
            <a:ext cx="4648201" cy="464820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3B4E31-FE47-D313-80BF-29E84DE20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90516">
            <a:off x="9695096" y="712045"/>
            <a:ext cx="2232990" cy="223299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634392D-D7D7-8660-DC8D-B4D764601962}"/>
              </a:ext>
            </a:extLst>
          </p:cNvPr>
          <p:cNvSpPr/>
          <p:nvPr/>
        </p:nvSpPr>
        <p:spPr>
          <a:xfrm>
            <a:off x="5672458" y="1669773"/>
            <a:ext cx="2703443" cy="1232452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Gabriola" panose="04040605051002020D02" pitchFamily="82" charset="0"/>
              </a:rPr>
              <a:t>Разработка и проведение фрагментов уроков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8339CA5-AFA3-4A54-A6B0-67A7A8201B51}"/>
              </a:ext>
            </a:extLst>
          </p:cNvPr>
          <p:cNvSpPr/>
          <p:nvPr/>
        </p:nvSpPr>
        <p:spPr>
          <a:xfrm>
            <a:off x="6936463" y="3339550"/>
            <a:ext cx="2703443" cy="1232452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>
                <a:latin typeface="Gabriola" panose="04040605051002020D02" pitchFamily="82" charset="0"/>
              </a:rPr>
              <a:t>Создание авторских заданий</a:t>
            </a:r>
            <a:endParaRPr lang="ru-RU" sz="2400" dirty="0"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A65644F-7DC9-282E-AA69-43052094733A}"/>
              </a:ext>
            </a:extLst>
          </p:cNvPr>
          <p:cNvSpPr/>
          <p:nvPr/>
        </p:nvSpPr>
        <p:spPr>
          <a:xfrm>
            <a:off x="8546603" y="5009327"/>
            <a:ext cx="2703443" cy="1232452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>
                <a:latin typeface="Gabriola" panose="04040605051002020D02" pitchFamily="82" charset="0"/>
              </a:rPr>
              <a:t>Анализ видео-кейсов</a:t>
            </a:r>
          </a:p>
        </p:txBody>
      </p:sp>
    </p:spTree>
    <p:extLst>
      <p:ext uri="{BB962C8B-B14F-4D97-AF65-F5344CB8AC3E}">
        <p14:creationId xmlns:p14="http://schemas.microsoft.com/office/powerpoint/2010/main" val="2957507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6BA72-16C7-775B-00DA-EA54B65A0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E0EAA4-594C-25F0-22D6-F811CDA1593E}"/>
              </a:ext>
            </a:extLst>
          </p:cNvPr>
          <p:cNvSpPr txBox="1"/>
          <p:nvPr/>
        </p:nvSpPr>
        <p:spPr>
          <a:xfrm>
            <a:off x="626164" y="360832"/>
            <a:ext cx="119037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4931E"/>
                </a:solidFill>
                <a:latin typeface="Gabriola" panose="04040605051002020D02" pitchFamily="82" charset="0"/>
              </a:rPr>
              <a:t>Этап 3: Применить в реальной школе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67CA92-242D-ACDE-FB7B-B41FD55A6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486" y="1692412"/>
            <a:ext cx="2962691" cy="395025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77B0E2-B994-7BAD-97FF-016264BDB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50" y="1743061"/>
            <a:ext cx="4333461" cy="2437572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504DE6C-1524-D4B5-D7FC-7BE20B00706C}"/>
              </a:ext>
            </a:extLst>
          </p:cNvPr>
          <p:cNvSpPr/>
          <p:nvPr/>
        </p:nvSpPr>
        <p:spPr>
          <a:xfrm>
            <a:off x="5341228" y="1692412"/>
            <a:ext cx="2703443" cy="1232452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Gabriola" panose="04040605051002020D02" pitchFamily="82" charset="0"/>
              </a:rPr>
              <a:t>Диагностика уровня школьников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45B52BB-1A07-016D-0EEC-61AE7A18DFCC}"/>
              </a:ext>
            </a:extLst>
          </p:cNvPr>
          <p:cNvSpPr/>
          <p:nvPr/>
        </p:nvSpPr>
        <p:spPr>
          <a:xfrm>
            <a:off x="5341227" y="3242917"/>
            <a:ext cx="2703443" cy="1232452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Gabriola" panose="04040605051002020D02" pitchFamily="82" charset="0"/>
              </a:rPr>
              <a:t>Реальное проведение уроков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6E3A5F7-E5CA-93A7-68B7-FF5AEA992FD7}"/>
              </a:ext>
            </a:extLst>
          </p:cNvPr>
          <p:cNvSpPr/>
          <p:nvPr/>
        </p:nvSpPr>
        <p:spPr>
          <a:xfrm>
            <a:off x="5341227" y="4793422"/>
            <a:ext cx="2703443" cy="1232452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Gabriola" panose="04040605051002020D02" pitchFamily="82" charset="0"/>
              </a:rPr>
              <a:t>Рефлексия и ведение дневника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EF6E5E-F272-2761-BBC1-6C8916AD2C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914" y="4245752"/>
            <a:ext cx="2791532" cy="232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447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5F80F5-41A9-366D-6E26-9DD55D152853}"/>
              </a:ext>
            </a:extLst>
          </p:cNvPr>
          <p:cNvSpPr txBox="1"/>
          <p:nvPr/>
        </p:nvSpPr>
        <p:spPr>
          <a:xfrm>
            <a:off x="626164" y="360832"/>
            <a:ext cx="119037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4931E"/>
                </a:solidFill>
                <a:latin typeface="Gabriola" panose="04040605051002020D02" pitchFamily="82" charset="0"/>
              </a:rPr>
              <a:t>Инструментарий будущего учителя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B130041-F387-13B7-E944-9D73DF8E90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886975"/>
              </p:ext>
            </p:extLst>
          </p:nvPr>
        </p:nvGraphicFramePr>
        <p:xfrm>
          <a:off x="729975" y="1624126"/>
          <a:ext cx="10928625" cy="498601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42875">
                  <a:extLst>
                    <a:ext uri="{9D8B030D-6E8A-4147-A177-3AD203B41FA5}">
                      <a16:colId xmlns:a16="http://schemas.microsoft.com/office/drawing/2014/main" val="1087739212"/>
                    </a:ext>
                  </a:extLst>
                </a:gridCol>
                <a:gridCol w="3642875">
                  <a:extLst>
                    <a:ext uri="{9D8B030D-6E8A-4147-A177-3AD203B41FA5}">
                      <a16:colId xmlns:a16="http://schemas.microsoft.com/office/drawing/2014/main" val="1508094499"/>
                    </a:ext>
                  </a:extLst>
                </a:gridCol>
                <a:gridCol w="3642875">
                  <a:extLst>
                    <a:ext uri="{9D8B030D-6E8A-4147-A177-3AD203B41FA5}">
                      <a16:colId xmlns:a16="http://schemas.microsoft.com/office/drawing/2014/main" val="2778169945"/>
                    </a:ext>
                  </a:extLst>
                </a:gridCol>
              </a:tblGrid>
              <a:tr h="148081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Gabriola" panose="04040605051002020D02" pitchFamily="82" charset="0"/>
                        </a:rPr>
                        <a:t>Прогноз по заголовку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Gabriola" panose="04040605051002020D02" pitchFamily="82" charset="0"/>
                        </a:rPr>
                        <a:t>Чтение с остановками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err="1">
                          <a:latin typeface="Gabriola" panose="04040605051002020D02" pitchFamily="82" charset="0"/>
                        </a:rPr>
                        <a:t>Синквейн</a:t>
                      </a:r>
                      <a:endParaRPr lang="ru-RU" sz="3200" dirty="0">
                        <a:latin typeface="Gabriola" panose="04040605051002020D02" pitchFamily="8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1928961"/>
                  </a:ext>
                </a:extLst>
              </a:tr>
              <a:tr h="339222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Gabriola" panose="04040605051002020D02" pitchFamily="82" charset="0"/>
                        </a:rPr>
                        <a:t>Прочитайте заголовок «Как Муравьишка домой спешил». Как вы думаете, о чем будет эта история? Что может случиться с героем?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Gabriola" panose="04040605051002020D02" pitchFamily="82" charset="0"/>
                        </a:rPr>
                        <a:t>Текст читается по частям. После каждой части – обсуждение: «Что мы узнали? Что, по-вашему, произойдет дальше? Почему вы так решили?»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Gabriola" panose="04040605051002020D02" pitchFamily="82" charset="0"/>
                        </a:rPr>
                        <a:t>После чтения дети составляют короткое нерифмованное стихотворение по схеме </a:t>
                      </a:r>
                    </a:p>
                    <a:p>
                      <a:pPr algn="ctr"/>
                      <a:r>
                        <a:rPr lang="ru-RU" sz="2800" dirty="0">
                          <a:latin typeface="Gabriola" panose="04040605051002020D02" pitchFamily="82" charset="0"/>
                        </a:rPr>
                        <a:t>(1 тема, 2 признака, 3 действия, 4 фраза, 1 синоним), что позволяет выразить суть текста.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803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785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5EE87-2AFF-E45D-ECAE-39987C6C4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1E11C7-803A-A00A-0987-0F2B4368AAD9}"/>
              </a:ext>
            </a:extLst>
          </p:cNvPr>
          <p:cNvSpPr txBox="1"/>
          <p:nvPr/>
        </p:nvSpPr>
        <p:spPr>
          <a:xfrm>
            <a:off x="626164" y="360832"/>
            <a:ext cx="119037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4931E"/>
                </a:solidFill>
                <a:latin typeface="Gabriola" panose="04040605051002020D02" pitchFamily="82" charset="0"/>
              </a:rPr>
              <a:t>Что мы получаем на выходе?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BB590C8-202B-B75A-6EC9-1CD175C3ED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470069"/>
              </p:ext>
            </p:extLst>
          </p:nvPr>
        </p:nvGraphicFramePr>
        <p:xfrm>
          <a:off x="631687" y="2031631"/>
          <a:ext cx="10928625" cy="369330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642875">
                  <a:extLst>
                    <a:ext uri="{9D8B030D-6E8A-4147-A177-3AD203B41FA5}">
                      <a16:colId xmlns:a16="http://schemas.microsoft.com/office/drawing/2014/main" val="1087739212"/>
                    </a:ext>
                  </a:extLst>
                </a:gridCol>
                <a:gridCol w="3642875">
                  <a:extLst>
                    <a:ext uri="{9D8B030D-6E8A-4147-A177-3AD203B41FA5}">
                      <a16:colId xmlns:a16="http://schemas.microsoft.com/office/drawing/2014/main" val="1508094499"/>
                    </a:ext>
                  </a:extLst>
                </a:gridCol>
                <a:gridCol w="3642875">
                  <a:extLst>
                    <a:ext uri="{9D8B030D-6E8A-4147-A177-3AD203B41FA5}">
                      <a16:colId xmlns:a16="http://schemas.microsoft.com/office/drawing/2014/main" val="2778169945"/>
                    </a:ext>
                  </a:extLst>
                </a:gridCol>
              </a:tblGrid>
              <a:tr h="1001507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Gabriola" panose="04040605051002020D02" pitchFamily="82" charset="0"/>
                        </a:rPr>
                        <a:t>Для студента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Gabriola" panose="04040605051002020D02" pitchFamily="82" charset="0"/>
                        </a:rPr>
                        <a:t>Для младших школьников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Gabriola" panose="04040605051002020D02" pitchFamily="82" charset="0"/>
                        </a:rPr>
                        <a:t>Для системы образования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1928961"/>
                  </a:ext>
                </a:extLst>
              </a:tr>
              <a:tr h="2691802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Gabriola" panose="04040605051002020D02" pitchFamily="82" charset="0"/>
                        </a:rPr>
                        <a:t>Профессиональная уверенность, инструментарий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Gabriola" panose="04040605051002020D02" pitchFamily="82" charset="0"/>
                        </a:rPr>
                        <a:t>Интерес к чтению, глубокое понимание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Gabriola" panose="04040605051002020D02" pitchFamily="82" charset="0"/>
                        </a:rPr>
                        <a:t>Современный </a:t>
                      </a:r>
                    </a:p>
                    <a:p>
                      <a:pPr algn="ctr"/>
                      <a:r>
                        <a:rPr lang="ru-RU" sz="3200" dirty="0">
                          <a:latin typeface="Gabriola" panose="04040605051002020D02" pitchFamily="82" charset="0"/>
                        </a:rPr>
                        <a:t>учитель-методист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1803262"/>
                  </a:ext>
                </a:extLst>
              </a:tr>
            </a:tbl>
          </a:graphicData>
        </a:graphic>
      </p:graphicFrame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3F14C2C-16D8-A878-1B93-11D2CF76AE26}"/>
              </a:ext>
            </a:extLst>
          </p:cNvPr>
          <p:cNvGrpSpPr/>
          <p:nvPr/>
        </p:nvGrpSpPr>
        <p:grpSpPr>
          <a:xfrm>
            <a:off x="8758316" y="163826"/>
            <a:ext cx="3158701" cy="1555643"/>
            <a:chOff x="7545742" y="223461"/>
            <a:chExt cx="3556491" cy="1808030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AA9837F-CF34-035F-C945-BEDC9923C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648027">
              <a:off x="9214358" y="521191"/>
              <a:ext cx="1887875" cy="1510300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57A75ABB-9AA3-DDAC-9209-E1F9588B6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70410" y="223461"/>
              <a:ext cx="1887875" cy="1510300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B534FD69-962F-FFA5-05EB-CC3D0389A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0830560">
              <a:off x="7545742" y="521191"/>
              <a:ext cx="1887875" cy="1510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4457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A75ED3-0E46-69AF-3A55-4186EDD386F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3554" y="792025"/>
            <a:ext cx="5273950" cy="5273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8974B9-9CD7-002B-1ACA-CB47D64BDA1D}"/>
              </a:ext>
            </a:extLst>
          </p:cNvPr>
          <p:cNvSpPr txBox="1"/>
          <p:nvPr/>
        </p:nvSpPr>
        <p:spPr>
          <a:xfrm>
            <a:off x="626164" y="360832"/>
            <a:ext cx="119037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4931E"/>
                </a:solidFill>
                <a:latin typeface="Gabriola" panose="04040605051002020D02" pitchFamily="82" charset="0"/>
              </a:rPr>
              <a:t>Выводы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24FE08-2BA3-0114-2D48-4DF53151C92B}"/>
              </a:ext>
            </a:extLst>
          </p:cNvPr>
          <p:cNvSpPr txBox="1"/>
          <p:nvPr/>
        </p:nvSpPr>
        <p:spPr>
          <a:xfrm>
            <a:off x="626164" y="1418855"/>
            <a:ext cx="614238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Courier New" panose="02070309020205020404" pitchFamily="49" charset="0"/>
              <a:buChar char="o"/>
            </a:pPr>
            <a:r>
              <a:rPr lang="ru-RU" sz="3600" dirty="0">
                <a:latin typeface="Gabriola" panose="04040605051002020D02" pitchFamily="82" charset="0"/>
              </a:rPr>
              <a:t>Технология </a:t>
            </a:r>
            <a:r>
              <a:rPr lang="ru-RU" sz="3600" dirty="0" err="1">
                <a:latin typeface="Gabriola" panose="04040605051002020D02" pitchFamily="82" charset="0"/>
              </a:rPr>
              <a:t>Сметанниковой</a:t>
            </a:r>
            <a:r>
              <a:rPr lang="ru-RU" sz="3600" dirty="0">
                <a:latin typeface="Gabriola" panose="04040605051002020D02" pitchFamily="82" charset="0"/>
              </a:rPr>
              <a:t> = философия осмысленного чтения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endParaRPr lang="ru-RU" sz="3600" dirty="0">
              <a:latin typeface="Gabriola" panose="04040605051002020D02" pitchFamily="82" charset="0"/>
            </a:endParaRP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ru-RU" sz="3600" dirty="0">
                <a:latin typeface="Gabriola" panose="04040605051002020D02" pitchFamily="82" charset="0"/>
              </a:rPr>
              <a:t>Система «теория – практикум – практика» готовит эффективных педагогов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endParaRPr lang="ru-RU" sz="3600" dirty="0">
              <a:latin typeface="Gabriola" panose="04040605051002020D02" pitchFamily="82" charset="0"/>
            </a:endParaRP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ru-RU" sz="3600" dirty="0">
                <a:latin typeface="Gabriola" panose="04040605051002020D02" pitchFamily="82" charset="0"/>
              </a:rPr>
              <a:t>Вклад в будущее: грамотный, думающий читатель</a:t>
            </a:r>
          </a:p>
        </p:txBody>
      </p:sp>
    </p:spTree>
    <p:extLst>
      <p:ext uri="{BB962C8B-B14F-4D97-AF65-F5344CB8AC3E}">
        <p14:creationId xmlns:p14="http://schemas.microsoft.com/office/powerpoint/2010/main" val="21501103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284</Words>
  <Application>Microsoft Office PowerPoint</Application>
  <PresentationFormat>Широкоэкранный</PresentationFormat>
  <Paragraphs>52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Gabriola</vt:lpstr>
      <vt:lpstr>Тема Office</vt:lpstr>
      <vt:lpstr>Организация работы со студентами по формированию читательской грамотности младших школьников посредством технологии Н. Н. Сметанниковой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Диана</dc:creator>
  <cp:lastModifiedBy>Диана</cp:lastModifiedBy>
  <cp:revision>1</cp:revision>
  <dcterms:created xsi:type="dcterms:W3CDTF">2025-10-29T10:49:47Z</dcterms:created>
  <dcterms:modified xsi:type="dcterms:W3CDTF">2025-10-29T11:52:18Z</dcterms:modified>
</cp:coreProperties>
</file>